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63" r:id="rId6"/>
    <p:sldId id="264" r:id="rId7"/>
    <p:sldId id="262" r:id="rId8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53" d="100"/>
          <a:sy n="53" d="100"/>
        </p:scale>
        <p:origin x="-996" y="2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EF666F-485F-4C27-8BE5-509F41663997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518909-FD5D-4954-AE23-E83E1B1DFC7A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49CB7-890C-4D3D-BF17-94D4B6399A18}" type="datetimeFigureOut">
              <a:rPr lang="fr-FR" smtClean="0"/>
              <a:pPr/>
              <a:t>11/04/2020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9D479-A31A-4460-A226-D3EC3869ED7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audio" Target="../media/audio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audio" Target="../media/audio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audio" Target="../media/audio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audio" Target="../media/audio7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42910" y="500043"/>
            <a:ext cx="7772400" cy="1000132"/>
          </a:xfrm>
        </p:spPr>
        <p:txBody>
          <a:bodyPr>
            <a:normAutofit/>
          </a:bodyPr>
          <a:lstStyle/>
          <a:p>
            <a:r>
              <a:rPr lang="fr-FR" sz="2800" dirty="0" smtClean="0">
                <a:latin typeface="Times New Roman" pitchFamily="18" charset="0"/>
                <a:cs typeface="Times New Roman" pitchFamily="18" charset="0"/>
              </a:rPr>
              <a:t>Chapitre3 Les langages Relationnels</a:t>
            </a:r>
            <a:endParaRPr lang="fr-FR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57224" y="2071678"/>
            <a:ext cx="7572428" cy="3567122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fr-FR" sz="2400" dirty="0"/>
              <a:t>On distingue deux grandes classes de langages </a:t>
            </a:r>
            <a:r>
              <a:rPr lang="fr-FR" sz="2400" dirty="0" smtClean="0"/>
              <a:t>relationnels pour l’interrogation d’une BD </a:t>
            </a:r>
          </a:p>
          <a:p>
            <a:pPr algn="just"/>
            <a:endParaRPr lang="fr-FR" sz="2400" dirty="0"/>
          </a:p>
          <a:p>
            <a:pPr marL="457200" lvl="0" indent="-457200" algn="just">
              <a:buFont typeface="+mj-lt"/>
              <a:buAutoNum type="arabicPeriod"/>
            </a:pPr>
            <a:r>
              <a:rPr lang="fr-FR" sz="2400" dirty="0"/>
              <a:t>Les langages algébriques basés sur l'algèbre relationnelle définie par </a:t>
            </a:r>
            <a:r>
              <a:rPr lang="fr-FR" sz="2400" dirty="0" smtClean="0"/>
              <a:t>CODD 70</a:t>
            </a:r>
            <a:endParaRPr lang="fr-FR" sz="2400" dirty="0"/>
          </a:p>
          <a:p>
            <a:pPr marL="457200" lvl="0" indent="-457200" algn="just">
              <a:buFont typeface="+mj-lt"/>
              <a:buAutoNum type="arabicPeriod"/>
            </a:pPr>
            <a:r>
              <a:rPr lang="fr-FR" sz="2400" dirty="0"/>
              <a:t>Les langages prédicatifs à variable n-</a:t>
            </a:r>
            <a:r>
              <a:rPr lang="fr-FR" sz="2400" dirty="0" err="1"/>
              <a:t>uplet</a:t>
            </a:r>
            <a:r>
              <a:rPr lang="fr-FR" sz="2400" dirty="0"/>
              <a:t> construits à partir de la logique des prédicats</a:t>
            </a:r>
            <a:r>
              <a:rPr lang="fr-FR" sz="2400" dirty="0" smtClean="0"/>
              <a:t>.</a:t>
            </a:r>
          </a:p>
          <a:p>
            <a:pPr marL="457200" lvl="0" indent="-457200" algn="just">
              <a:buFont typeface="+mj-lt"/>
              <a:buAutoNum type="arabicPeriod"/>
            </a:pPr>
            <a:endParaRPr lang="fr-FR" sz="2400" dirty="0" smtClean="0"/>
          </a:p>
          <a:p>
            <a:pPr marL="457200" lvl="0" indent="-457200" algn="just"/>
            <a:r>
              <a:rPr lang="fr-FR" sz="2400" dirty="0" smtClean="0"/>
              <a:t>Le Langage SQL le langage commercialisé et la norme pour les SGBD (langage mixte)</a:t>
            </a:r>
            <a:endParaRPr lang="fr-FR" sz="2400" dirty="0"/>
          </a:p>
          <a:p>
            <a:pPr algn="just"/>
            <a:endParaRPr lang="fr-FR" dirty="0"/>
          </a:p>
        </p:txBody>
      </p:sp>
      <p:pic>
        <p:nvPicPr>
          <p:cNvPr id="5" name="~PP2614.WAV">
            <a:hlinkClick r:id="" action="ppaction://media"/>
          </p:cNvPr>
          <p:cNvPicPr>
            <a:picLocks noRot="1" noChangeAspect="1"/>
          </p:cNvPicPr>
          <p:nvPr>
            <a:wavAudioFile r:embed="rId1" name="~PP2614.WAV"/>
          </p:nvPr>
        </p:nvPicPr>
        <p:blipFill>
          <a:blip r:embed="rId3"/>
          <a:stretch>
            <a:fillRect/>
          </a:stretch>
        </p:blipFill>
        <p:spPr>
          <a:xfrm>
            <a:off x="8593138" y="630713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0499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sz="3100" b="1" dirty="0">
                <a:latin typeface="Times New Roman" pitchFamily="18" charset="0"/>
                <a:cs typeface="Times New Roman" pitchFamily="18" charset="0"/>
              </a:rPr>
              <a:t>3.1. Langage algébrique</a:t>
            </a: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>
                <a:latin typeface="Times New Roman" pitchFamily="18" charset="0"/>
                <a:cs typeface="Times New Roman" pitchFamily="18" charset="0"/>
              </a:rPr>
              <a:t>définie par CODD </a:t>
            </a: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fr-FR" sz="2400" dirty="0">
                <a:latin typeface="Times New Roman" pitchFamily="18" charset="0"/>
                <a:cs typeface="Times New Roman" pitchFamily="18" charset="0"/>
              </a:rPr>
              <a:t>constitué de huit 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opérateurs (unaires ou binaires), </a:t>
            </a:r>
            <a:r>
              <a:rPr lang="fr-FR" sz="2400" dirty="0">
                <a:latin typeface="Times New Roman" pitchFamily="18" charset="0"/>
                <a:cs typeface="Times New Roman" pitchFamily="18" charset="0"/>
              </a:rPr>
              <a:t>deux groupes de quatre opérateurs chacun.</a:t>
            </a:r>
          </a:p>
          <a:p>
            <a:pPr lvl="1">
              <a:buNone/>
            </a:pPr>
            <a:r>
              <a:rPr lang="fr-FR" sz="2400" b="1" dirty="0" smtClean="0">
                <a:latin typeface="Times New Roman" pitchFamily="18" charset="0"/>
                <a:cs typeface="Times New Roman" pitchFamily="18" charset="0"/>
              </a:rPr>
              <a:t>G1.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Ensemble </a:t>
            </a:r>
            <a:r>
              <a:rPr lang="fr-FR" sz="2400" dirty="0">
                <a:latin typeface="Times New Roman" pitchFamily="18" charset="0"/>
                <a:cs typeface="Times New Roman" pitchFamily="18" charset="0"/>
              </a:rPr>
              <a:t>traditionnel composé des opérations d'union, intersection, différence et produit 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cartésien (</a:t>
            </a:r>
            <a:r>
              <a:rPr lang="fr-FR" sz="2400" dirty="0" smtClean="0"/>
              <a:t>opérandes sont des relations et pas des ensembles arbitraires)</a:t>
            </a: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1">
              <a:buNone/>
            </a:pPr>
            <a:r>
              <a:rPr lang="fr-FR" sz="2400" b="1" dirty="0" smtClean="0">
                <a:latin typeface="Times New Roman" pitchFamily="18" charset="0"/>
                <a:cs typeface="Times New Roman" pitchFamily="18" charset="0"/>
              </a:rPr>
              <a:t>G2.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Opérations </a:t>
            </a:r>
            <a:r>
              <a:rPr lang="fr-FR" sz="2400" dirty="0">
                <a:latin typeface="Times New Roman" pitchFamily="18" charset="0"/>
                <a:cs typeface="Times New Roman" pitchFamily="18" charset="0"/>
              </a:rPr>
              <a:t>relationnelles spécifiques de restriction, projection, jointure et division.</a:t>
            </a:r>
          </a:p>
          <a:p>
            <a:pPr>
              <a:buNone/>
            </a:pPr>
            <a:r>
              <a:rPr lang="fr-FR" dirty="0"/>
              <a:t> </a:t>
            </a:r>
            <a:endParaRPr lang="fr-FR" sz="2000" dirty="0"/>
          </a:p>
          <a:p>
            <a:pPr lvl="1"/>
            <a:endParaRPr lang="fr-FR" dirty="0"/>
          </a:p>
        </p:txBody>
      </p:sp>
      <p:pic>
        <p:nvPicPr>
          <p:cNvPr id="4" name="~PP2568.WAV">
            <a:hlinkClick r:id="" action="ppaction://media"/>
          </p:cNvPr>
          <p:cNvPicPr>
            <a:picLocks noRot="1" noChangeAspect="1"/>
          </p:cNvPicPr>
          <p:nvPr>
            <a:wavAudioFile r:embed="rId1" name="~PP2568.WAV"/>
          </p:nvPr>
        </p:nvPicPr>
        <p:blipFill>
          <a:blip r:embed="rId3"/>
          <a:stretch>
            <a:fillRect/>
          </a:stretch>
        </p:blipFill>
        <p:spPr>
          <a:xfrm>
            <a:off x="8593138" y="630713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5960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46"/>
          </a:xfrm>
        </p:spPr>
        <p:txBody>
          <a:bodyPr>
            <a:normAutofit fontScale="90000"/>
          </a:bodyPr>
          <a:lstStyle/>
          <a:p>
            <a:r>
              <a:rPr lang="fr-FR" sz="3100" b="1" dirty="0" smtClean="0">
                <a:latin typeface="Times New Roman" pitchFamily="18" charset="0"/>
                <a:cs typeface="Times New Roman" pitchFamily="18" charset="0"/>
              </a:rPr>
              <a:t>3.1.1. Opérateurs ensemblistes  </a:t>
            </a:r>
            <a:r>
              <a:rPr lang="fr-FR" dirty="0" smtClean="0"/>
              <a:t/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158" y="1000108"/>
            <a:ext cx="8786842" cy="5429288"/>
          </a:xfrm>
        </p:spPr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fr-FR" dirty="0"/>
              <a:t> </a:t>
            </a:r>
          </a:p>
          <a:p>
            <a:pPr lvl="0"/>
            <a:r>
              <a:rPr lang="fr-FR" b="1" dirty="0">
                <a:latin typeface="Times New Roman" pitchFamily="18" charset="0"/>
                <a:cs typeface="Times New Roman" pitchFamily="18" charset="0"/>
              </a:rPr>
              <a:t>Union </a:t>
            </a:r>
            <a:endParaRPr lang="fr-FR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	L'union 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de deux relations </a:t>
            </a:r>
            <a:r>
              <a:rPr lang="fr-FR" u="sng" dirty="0">
                <a:latin typeface="Times New Roman" pitchFamily="18" charset="0"/>
                <a:cs typeface="Times New Roman" pitchFamily="18" charset="0"/>
              </a:rPr>
              <a:t>de même schéma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R1 et R2 notée 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R1 </a:t>
            </a:r>
            <a:r>
              <a:rPr lang="fr-FR" b="1" dirty="0">
                <a:latin typeface="Times New Roman" pitchFamily="18" charset="0"/>
                <a:cs typeface="Times New Roman" pitchFamily="18" charset="0"/>
                <a:sym typeface="Symbol"/>
              </a:rPr>
              <a:t>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 R2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est une relation ayant </a:t>
            </a:r>
            <a:r>
              <a:rPr lang="fr-FR" u="sng" dirty="0">
                <a:latin typeface="Times New Roman" pitchFamily="18" charset="0"/>
                <a:cs typeface="Times New Roman" pitchFamily="18" charset="0"/>
              </a:rPr>
              <a:t>le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u="sng" dirty="0">
                <a:latin typeface="Times New Roman" pitchFamily="18" charset="0"/>
                <a:cs typeface="Times New Roman" pitchFamily="18" charset="0"/>
              </a:rPr>
              <a:t>même schéma que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R1 et R2 et une structure consistant en l'ensemble de tous les n-</a:t>
            </a:r>
            <a:r>
              <a:rPr lang="fr-FR" dirty="0" err="1">
                <a:latin typeface="Times New Roman" pitchFamily="18" charset="0"/>
                <a:cs typeface="Times New Roman" pitchFamily="18" charset="0"/>
              </a:rPr>
              <a:t>uplets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i="1" dirty="0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appartenant à R1, à R2 ou aux deux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fr-FR" dirty="0">
              <a:latin typeface="Times New Roman" pitchFamily="18" charset="0"/>
              <a:cs typeface="Times New Roman" pitchFamily="18" charset="0"/>
            </a:endParaRPr>
          </a:p>
          <a:p>
            <a:pPr lvl="0"/>
            <a:r>
              <a:rPr lang="fr-FR" b="1" dirty="0">
                <a:latin typeface="Times New Roman" pitchFamily="18" charset="0"/>
                <a:cs typeface="Times New Roman" pitchFamily="18" charset="0"/>
              </a:rPr>
              <a:t>Intersection</a:t>
            </a:r>
            <a:endParaRPr lang="fr-FR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	L'intersection 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de deux relations </a:t>
            </a:r>
            <a:r>
              <a:rPr lang="fr-FR" u="sng" dirty="0">
                <a:latin typeface="Times New Roman" pitchFamily="18" charset="0"/>
                <a:cs typeface="Times New Roman" pitchFamily="18" charset="0"/>
              </a:rPr>
              <a:t>de même schéma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R1 et R2 notée 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R1 </a:t>
            </a:r>
            <a:r>
              <a:rPr lang="fr-FR" b="1" dirty="0">
                <a:latin typeface="Times New Roman" pitchFamily="18" charset="0"/>
                <a:cs typeface="Times New Roman" pitchFamily="18" charset="0"/>
                <a:sym typeface="Symbol"/>
              </a:rPr>
              <a:t>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 R2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est une relation ayant </a:t>
            </a:r>
            <a:r>
              <a:rPr lang="fr-FR" u="sng" dirty="0">
                <a:latin typeface="Times New Roman" pitchFamily="18" charset="0"/>
                <a:cs typeface="Times New Roman" pitchFamily="18" charset="0"/>
              </a:rPr>
              <a:t>le même schéma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que R1 et R2 et une structure consistant en l'ensemble de tous les n-</a:t>
            </a:r>
            <a:r>
              <a:rPr lang="fr-FR" dirty="0" err="1">
                <a:latin typeface="Times New Roman" pitchFamily="18" charset="0"/>
                <a:cs typeface="Times New Roman" pitchFamily="18" charset="0"/>
              </a:rPr>
              <a:t>uplets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i="1" dirty="0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appartenant  à R1 et R2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fr-FR" b="1" dirty="0">
                <a:latin typeface="Times New Roman" pitchFamily="18" charset="0"/>
                <a:cs typeface="Times New Roman" pitchFamily="18" charset="0"/>
              </a:rPr>
              <a:t>Différence</a:t>
            </a:r>
            <a:endParaRPr lang="fr-FR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	La 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différence de deux relations </a:t>
            </a:r>
            <a:r>
              <a:rPr lang="fr-FR" u="sng" dirty="0">
                <a:latin typeface="Times New Roman" pitchFamily="18" charset="0"/>
                <a:cs typeface="Times New Roman" pitchFamily="18" charset="0"/>
              </a:rPr>
              <a:t>de même schéma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 R1 et R2, dans cet ordre, notée </a:t>
            </a:r>
            <a:r>
              <a:rPr lang="fr-FR" b="1" dirty="0">
                <a:latin typeface="Times New Roman" pitchFamily="18" charset="0"/>
                <a:cs typeface="Times New Roman" pitchFamily="18" charset="0"/>
              </a:rPr>
              <a:t>R1 - R2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est une relation ayant </a:t>
            </a:r>
            <a:r>
              <a:rPr lang="fr-FR" u="sng" dirty="0">
                <a:latin typeface="Times New Roman" pitchFamily="18" charset="0"/>
                <a:cs typeface="Times New Roman" pitchFamily="18" charset="0"/>
              </a:rPr>
              <a:t>le même schéma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que R1 et R2 et une structure consistant en l'ensemble de tous les n-</a:t>
            </a:r>
            <a:r>
              <a:rPr lang="fr-FR" dirty="0" err="1">
                <a:latin typeface="Times New Roman" pitchFamily="18" charset="0"/>
                <a:cs typeface="Times New Roman" pitchFamily="18" charset="0"/>
              </a:rPr>
              <a:t>uplets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i="1" dirty="0">
                <a:latin typeface="Times New Roman" pitchFamily="18" charset="0"/>
                <a:cs typeface="Times New Roman" pitchFamily="18" charset="0"/>
              </a:rPr>
              <a:t>t</a:t>
            </a:r>
            <a:r>
              <a:rPr lang="fr-FR" dirty="0">
                <a:latin typeface="Times New Roman" pitchFamily="18" charset="0"/>
                <a:cs typeface="Times New Roman" pitchFamily="18" charset="0"/>
              </a:rPr>
              <a:t> appartenant à R1 et pas à R2</a:t>
            </a:r>
          </a:p>
          <a:p>
            <a:pPr>
              <a:buNone/>
            </a:pPr>
            <a:endParaRPr lang="fr-FR" dirty="0">
              <a:latin typeface="Times New Roman" pitchFamily="18" charset="0"/>
              <a:cs typeface="Times New Roman" pitchFamily="18" charset="0"/>
            </a:endParaRPr>
          </a:p>
          <a:p>
            <a:endParaRPr lang="fr-FR" dirty="0"/>
          </a:p>
        </p:txBody>
      </p:sp>
      <p:pic>
        <p:nvPicPr>
          <p:cNvPr id="4" name="~PP1687.WAV">
            <a:hlinkClick r:id="" action="ppaction://media"/>
          </p:cNvPr>
          <p:cNvPicPr>
            <a:picLocks noRot="1" noChangeAspect="1"/>
          </p:cNvPicPr>
          <p:nvPr>
            <a:wavAudioFile r:embed="rId1" name="~PP1687.WAV"/>
          </p:nvPr>
        </p:nvPicPr>
        <p:blipFill>
          <a:blip r:embed="rId3"/>
          <a:stretch>
            <a:fillRect/>
          </a:stretch>
        </p:blipFill>
        <p:spPr>
          <a:xfrm>
            <a:off x="8593138" y="630713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9155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Espace réservé du contenu 4"/>
          <p:cNvGraphicFramePr>
            <a:graphicFrameLocks/>
          </p:cNvGraphicFramePr>
          <p:nvPr/>
        </p:nvGraphicFramePr>
        <p:xfrm>
          <a:off x="500034" y="1285860"/>
          <a:ext cx="3714776" cy="2286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7388"/>
                <a:gridCol w="1857388"/>
              </a:tblGrid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Espace réservé du contenu 4"/>
          <p:cNvGraphicFramePr>
            <a:graphicFrameLocks/>
          </p:cNvGraphicFramePr>
          <p:nvPr/>
        </p:nvGraphicFramePr>
        <p:xfrm>
          <a:off x="4929190" y="1285860"/>
          <a:ext cx="3714776" cy="2286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7388"/>
                <a:gridCol w="1857388"/>
              </a:tblGrid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500034" y="857232"/>
            <a:ext cx="9286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R1</a:t>
            </a:r>
            <a:endParaRPr lang="fr-FR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214942" y="785794"/>
            <a:ext cx="5437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R2</a:t>
            </a:r>
            <a:endParaRPr lang="fr-FR" sz="2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6" name="Espace réservé du contenu 12"/>
          <p:cNvGraphicFramePr>
            <a:graphicFrameLocks/>
          </p:cNvGraphicFramePr>
          <p:nvPr/>
        </p:nvGraphicFramePr>
        <p:xfrm>
          <a:off x="2928926" y="3786190"/>
          <a:ext cx="40386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9300"/>
                <a:gridCol w="2019300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714348" y="5072074"/>
            <a:ext cx="1880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Low" fontAlgn="base">
              <a:spcBef>
                <a:spcPct val="0"/>
              </a:spcBef>
              <a:spcAft>
                <a:spcPct val="0"/>
              </a:spcAft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R1 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</a:t>
            </a: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R2 = R</a:t>
            </a:r>
            <a:endParaRPr kumimoji="0" lang="fr-FR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8" name="~PP2084.WAV">
            <a:hlinkClick r:id="" action="ppaction://media"/>
          </p:cNvPr>
          <p:cNvPicPr>
            <a:picLocks noRot="1" noChangeAspect="1"/>
          </p:cNvPicPr>
          <p:nvPr>
            <a:wavAudioFile r:embed="rId1" name="~PP2084.WAV"/>
          </p:nvPr>
        </p:nvPicPr>
        <p:blipFill>
          <a:blip r:embed="rId3"/>
          <a:stretch>
            <a:fillRect/>
          </a:stretch>
        </p:blipFill>
        <p:spPr>
          <a:xfrm>
            <a:off x="8593138" y="630713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6994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Espace réservé du contenu 4"/>
          <p:cNvGraphicFramePr>
            <a:graphicFrameLocks/>
          </p:cNvGraphicFramePr>
          <p:nvPr/>
        </p:nvGraphicFramePr>
        <p:xfrm>
          <a:off x="571472" y="1643050"/>
          <a:ext cx="3000396" cy="2286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0198"/>
                <a:gridCol w="1500198"/>
              </a:tblGrid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Espace réservé du contenu 4"/>
          <p:cNvGraphicFramePr>
            <a:graphicFrameLocks/>
          </p:cNvGraphicFramePr>
          <p:nvPr/>
        </p:nvGraphicFramePr>
        <p:xfrm>
          <a:off x="5000628" y="1643050"/>
          <a:ext cx="3714776" cy="2286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7388"/>
                <a:gridCol w="1857388"/>
              </a:tblGrid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57150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500034" y="1214422"/>
            <a:ext cx="9286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R1</a:t>
            </a:r>
            <a:endParaRPr lang="fr-FR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72066" y="1214422"/>
            <a:ext cx="5437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R2</a:t>
            </a:r>
            <a:endParaRPr lang="fr-FR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71472" y="4143380"/>
            <a:ext cx="1880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b="1" dirty="0">
                <a:latin typeface="Times New Roman" pitchFamily="18" charset="0"/>
                <a:cs typeface="Times New Roman" pitchFamily="18" charset="0"/>
              </a:rPr>
              <a:t>R1 </a:t>
            </a:r>
            <a:r>
              <a:rPr lang="fr-FR" sz="2400" b="1" dirty="0">
                <a:latin typeface="Times New Roman" pitchFamily="18" charset="0"/>
                <a:cs typeface="Times New Roman" pitchFamily="18" charset="0"/>
                <a:sym typeface="Symbol"/>
              </a:rPr>
              <a:t></a:t>
            </a:r>
            <a:r>
              <a:rPr lang="fr-FR" sz="2400" b="1" dirty="0">
                <a:latin typeface="Times New Roman" pitchFamily="18" charset="0"/>
                <a:cs typeface="Times New Roman" pitchFamily="18" charset="0"/>
              </a:rPr>
              <a:t> R2 = R</a:t>
            </a:r>
            <a:endParaRPr lang="fr-FR" sz="2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8" name="Tableau 7"/>
          <p:cNvGraphicFramePr>
            <a:graphicFrameLocks noGrp="1"/>
          </p:cNvGraphicFramePr>
          <p:nvPr/>
        </p:nvGraphicFramePr>
        <p:xfrm>
          <a:off x="500034" y="4643446"/>
          <a:ext cx="3643338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1669"/>
                <a:gridCol w="1821669"/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4929190" y="4214818"/>
            <a:ext cx="17459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Low" fontAlgn="base">
              <a:spcBef>
                <a:spcPct val="0"/>
              </a:spcBef>
              <a:spcAft>
                <a:spcPct val="0"/>
              </a:spcAft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R1 - R2 = R</a:t>
            </a: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11" name="Tableau 10"/>
          <p:cNvGraphicFramePr>
            <a:graphicFrameLocks noGrp="1"/>
          </p:cNvGraphicFramePr>
          <p:nvPr/>
        </p:nvGraphicFramePr>
        <p:xfrm>
          <a:off x="4929190" y="4643446"/>
          <a:ext cx="392909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4545"/>
                <a:gridCol w="1964545"/>
              </a:tblGrid>
              <a:tr h="285752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285752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285752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2" name="~PP339.WAV">
            <a:hlinkClick r:id="" action="ppaction://media"/>
          </p:cNvPr>
          <p:cNvPicPr>
            <a:picLocks noRot="1" noChangeAspect="1"/>
          </p:cNvPicPr>
          <p:nvPr>
            <a:wavAudioFile r:embed="rId1" name="~PP339.WAV"/>
          </p:nvPr>
        </p:nvPicPr>
        <p:blipFill>
          <a:blip r:embed="rId3"/>
          <a:stretch>
            <a:fillRect/>
          </a:stretch>
        </p:blipFill>
        <p:spPr>
          <a:xfrm>
            <a:off x="8593138" y="630713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555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14348" y="1285860"/>
            <a:ext cx="778674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Low" fontAlgn="base">
              <a:spcBef>
                <a:spcPct val="0"/>
              </a:spcBef>
              <a:spcAft>
                <a:spcPct val="0"/>
              </a:spcAft>
              <a:buFontTx/>
              <a:buChar char="•"/>
              <a:tabLst>
                <a:tab pos="228600" algn="l"/>
              </a:tabLst>
            </a:pPr>
            <a:r>
              <a:rPr kumimoji="0" lang="fr-FR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Produit cartésien</a:t>
            </a: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Le produit cartésien de deux relations R1 et  R2 noté </a:t>
            </a:r>
            <a:r>
              <a:rPr lang="fr-FR" sz="2400" b="1" dirty="0" smtClean="0">
                <a:latin typeface="Times New Roman" pitchFamily="18" charset="0"/>
                <a:cs typeface="Times New Roman" pitchFamily="18" charset="0"/>
              </a:rPr>
              <a:t>R1 </a:t>
            </a:r>
            <a:r>
              <a:rPr lang="fr-FR" sz="24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</a:t>
            </a:r>
            <a:r>
              <a:rPr lang="fr-FR" sz="2400" b="1" dirty="0" smtClean="0">
                <a:latin typeface="Times New Roman" pitchFamily="18" charset="0"/>
                <a:cs typeface="Times New Roman" pitchFamily="18" charset="0"/>
              </a:rPr>
              <a:t> R2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 est une relation ayant pour attributs la concaténation de ceux de R1 et de R2 et dont les n-</a:t>
            </a:r>
            <a:r>
              <a:rPr lang="fr-FR" sz="2400" dirty="0" err="1" smtClean="0">
                <a:latin typeface="Times New Roman" pitchFamily="18" charset="0"/>
                <a:cs typeface="Times New Roman" pitchFamily="18" charset="0"/>
              </a:rPr>
              <a:t>uplets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sont toutes les concaténations d'un n-</a:t>
            </a:r>
            <a:r>
              <a:rPr lang="fr-FR" sz="2400" dirty="0" err="1" smtClean="0">
                <a:latin typeface="Times New Roman" pitchFamily="18" charset="0"/>
                <a:cs typeface="Times New Roman" pitchFamily="18" charset="0"/>
              </a:rPr>
              <a:t>uplet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de R1 à un n-</a:t>
            </a:r>
            <a:r>
              <a:rPr lang="fr-FR" sz="2400" dirty="0" err="1" smtClean="0">
                <a:latin typeface="Times New Roman" pitchFamily="18" charset="0"/>
                <a:cs typeface="Times New Roman" pitchFamily="18" charset="0"/>
              </a:rPr>
              <a:t>uplet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de R2.  </a:t>
            </a:r>
          </a:p>
        </p:txBody>
      </p:sp>
      <p:pic>
        <p:nvPicPr>
          <p:cNvPr id="4" name="~PP2215.WAV">
            <a:hlinkClick r:id="" action="ppaction://media"/>
          </p:cNvPr>
          <p:cNvPicPr>
            <a:picLocks noRot="1" noChangeAspect="1"/>
          </p:cNvPicPr>
          <p:nvPr>
            <a:wavAudioFile r:embed="rId1" name="~PP2215.WAV"/>
          </p:nvPr>
        </p:nvPicPr>
        <p:blipFill>
          <a:blip r:embed="rId3"/>
          <a:stretch>
            <a:fillRect/>
          </a:stretch>
        </p:blipFill>
        <p:spPr>
          <a:xfrm>
            <a:off x="8593138" y="630713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5094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ChangeArrowheads="1"/>
          </p:cNvSpPr>
          <p:nvPr/>
        </p:nvSpPr>
        <p:spPr bwMode="auto">
          <a:xfrm>
            <a:off x="0" y="0"/>
            <a:ext cx="9144000" cy="89562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r>
              <a:rPr lang="fr-FR" sz="2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	R3</a:t>
            </a: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					 R1 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  <a:sym typeface="Symbol"/>
              </a:rPr>
              <a:t></a:t>
            </a: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 R3 = R </a:t>
            </a: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					</a:t>
            </a:r>
            <a:endParaRPr lang="fr-FR" sz="2400" dirty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			</a:t>
            </a: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	 				</a:t>
            </a: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>
              <a:latin typeface="Times New Roman" pitchFamily="18" charset="0"/>
              <a:cs typeface="Times New Roman" pitchFamily="18" charset="0"/>
            </a:endParaRPr>
          </a:p>
          <a:p>
            <a:pPr algn="justLow" fontAlgn="base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endParaRPr lang="fr-FR" sz="2400" dirty="0"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228600" algn="l"/>
              </a:tabLst>
            </a:pPr>
            <a:endParaRPr kumimoji="0" 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214282" y="571480"/>
          <a:ext cx="178595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6829"/>
                <a:gridCol w="959121"/>
              </a:tblGrid>
              <a:tr h="406559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06559">
                <a:tc>
                  <a:txBody>
                    <a:bodyPr/>
                    <a:lstStyle/>
                    <a:p>
                      <a:r>
                        <a:rPr lang="fr-FR" sz="2400" dirty="0" smtClean="0"/>
                        <a:t>c</a:t>
                      </a:r>
                      <a:endParaRPr lang="fr-FR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06559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06559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au 6"/>
          <p:cNvGraphicFramePr>
            <a:graphicFrameLocks noGrp="1"/>
          </p:cNvGraphicFramePr>
          <p:nvPr/>
        </p:nvGraphicFramePr>
        <p:xfrm>
          <a:off x="3286116" y="1643050"/>
          <a:ext cx="5214976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3744"/>
                <a:gridCol w="1303744"/>
                <a:gridCol w="1303744"/>
                <a:gridCol w="1303744"/>
              </a:tblGrid>
              <a:tr h="339785">
                <a:tc>
                  <a:txBody>
                    <a:bodyPr/>
                    <a:lstStyle/>
                    <a:p>
                      <a:r>
                        <a:rPr lang="fr-FR" sz="2400" b="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b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24731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24731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24731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24731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24731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24731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24731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24731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</a:p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</a:p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</a:p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</a:p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</a:p>
                    <a:p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Espace réservé du contenu 4"/>
          <p:cNvGraphicFramePr>
            <a:graphicFrameLocks/>
          </p:cNvGraphicFramePr>
          <p:nvPr/>
        </p:nvGraphicFramePr>
        <p:xfrm>
          <a:off x="285720" y="3357560"/>
          <a:ext cx="1714512" cy="2428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7256"/>
                <a:gridCol w="857256"/>
              </a:tblGrid>
              <a:tr h="60722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60722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a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60722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c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b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607224"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d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2400" dirty="0" smtClean="0">
                          <a:latin typeface="Times New Roman" pitchFamily="18" charset="0"/>
                          <a:cs typeface="Times New Roman" pitchFamily="18" charset="0"/>
                        </a:rPr>
                        <a:t>e</a:t>
                      </a:r>
                      <a:endParaRPr lang="fr-FR" sz="24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428596" y="2857496"/>
            <a:ext cx="5437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400" dirty="0" smtClean="0">
                <a:latin typeface="Times New Roman" pitchFamily="18" charset="0"/>
                <a:cs typeface="Times New Roman" pitchFamily="18" charset="0"/>
              </a:rPr>
              <a:t>R1</a:t>
            </a:r>
            <a:endParaRPr lang="fr-FR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" name="~PP3195.WAV">
            <a:hlinkClick r:id="" action="ppaction://media"/>
          </p:cNvPr>
          <p:cNvPicPr>
            <a:picLocks noRot="1" noChangeAspect="1"/>
          </p:cNvPicPr>
          <p:nvPr>
            <a:wavAudioFile r:embed="rId1" name="~PP3195.WAV"/>
          </p:nvPr>
        </p:nvPicPr>
        <p:blipFill>
          <a:blip r:embed="rId3"/>
          <a:stretch>
            <a:fillRect/>
          </a:stretch>
        </p:blipFill>
        <p:spPr>
          <a:xfrm>
            <a:off x="8593138" y="6307138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7705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303</Words>
  <Application>Microsoft Office PowerPoint</Application>
  <PresentationFormat>Affichage à l'écran (4:3)</PresentationFormat>
  <Paragraphs>163</Paragraphs>
  <Slides>7</Slides>
  <Notes>0</Notes>
  <HiddenSlides>0</HiddenSlides>
  <MMClips>7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8" baseType="lpstr">
      <vt:lpstr>Thème Office</vt:lpstr>
      <vt:lpstr>Chapitre3 Les langages Relationnels</vt:lpstr>
      <vt:lpstr>3.1. Langage algébrique </vt:lpstr>
      <vt:lpstr>3.1.1. Opérateurs ensemblistes   </vt:lpstr>
      <vt:lpstr>Diapositive 4</vt:lpstr>
      <vt:lpstr>Diapositive 5</vt:lpstr>
      <vt:lpstr>Diapositive 6</vt:lpstr>
      <vt:lpstr>Diapositive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Chapitre3 Les langages Relationnels</dc:title>
  <dc:creator>TOSHIBA</dc:creator>
  <cp:lastModifiedBy>TOSHIBA</cp:lastModifiedBy>
  <cp:revision>26</cp:revision>
  <dcterms:created xsi:type="dcterms:W3CDTF">2020-04-10T22:23:29Z</dcterms:created>
  <dcterms:modified xsi:type="dcterms:W3CDTF">2020-04-11T20:53:22Z</dcterms:modified>
</cp:coreProperties>
</file>

<file path=docProps/thumbnail.jpeg>
</file>